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92" r:id="rId3"/>
    <p:sldId id="266" r:id="rId4"/>
    <p:sldId id="277" r:id="rId5"/>
    <p:sldId id="278" r:id="rId6"/>
    <p:sldId id="286" r:id="rId7"/>
    <p:sldId id="289" r:id="rId8"/>
    <p:sldId id="285" r:id="rId9"/>
    <p:sldId id="274" r:id="rId10"/>
    <p:sldId id="267" r:id="rId11"/>
    <p:sldId id="268" r:id="rId12"/>
    <p:sldId id="269" r:id="rId13"/>
    <p:sldId id="288" r:id="rId14"/>
    <p:sldId id="270" r:id="rId15"/>
    <p:sldId id="275" r:id="rId16"/>
    <p:sldId id="271" r:id="rId17"/>
    <p:sldId id="272" r:id="rId18"/>
    <p:sldId id="273" r:id="rId19"/>
    <p:sldId id="290" r:id="rId20"/>
    <p:sldId id="293" r:id="rId21"/>
    <p:sldId id="295" r:id="rId22"/>
    <p:sldId id="294" r:id="rId23"/>
    <p:sldId id="287" r:id="rId24"/>
  </p:sldIdLst>
  <p:sldSz cx="12192000" cy="6858000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DD1"/>
    <a:srgbClr val="FF9933"/>
    <a:srgbClr val="DB70F0"/>
    <a:srgbClr val="FCAABC"/>
    <a:srgbClr val="FF6600"/>
    <a:srgbClr val="996600"/>
    <a:srgbClr val="FD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79490F8-6EC3-44EA-B5B0-648B1D3928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6470AC-884C-4032-A0E2-B20ECB346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017-6786-45B8-BD07-3784DB222F4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1FC56A-006D-4C6F-ACC2-7DE79F8815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46BBFC-E6F3-420B-AA82-3BB7CA79FB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EED1-72D4-4AD0-A0C8-2E8CBFC65B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37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49326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79123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7783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118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9119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17260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04850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72842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8797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9993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0081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BCFC-41B4-4096-A767-CF64824B2039}" type="datetimeFigureOut">
              <a:rPr lang="es-MX" smtClean="0"/>
              <a:t>02/02/2018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34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9" y="270143"/>
            <a:ext cx="4166092" cy="22956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93549" y="2870258"/>
            <a:ext cx="7753081" cy="316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RESULTADOS PLANEA SECUNDARIA 2017</a:t>
            </a:r>
          </a:p>
          <a:p>
            <a:pPr algn="ctr"/>
            <a:r>
              <a:rPr lang="es-MX" sz="5400" b="1" dirty="0">
                <a:solidFill>
                  <a:schemeClr val="tx1"/>
                </a:solidFill>
              </a:rPr>
              <a:t>BAJA CALIFORNIA SUR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00" y="488145"/>
            <a:ext cx="4230804" cy="2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288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13150"/>
              </p:ext>
            </p:extLst>
          </p:nvPr>
        </p:nvGraphicFramePr>
        <p:xfrm>
          <a:off x="837127" y="2073499"/>
          <a:ext cx="10470525" cy="423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3251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(2017-2015)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31.00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28.64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40.28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+9.28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48.40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53.44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35.55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-12.85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15.30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16.26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14.19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-1.11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5.30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1.66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9.99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+4.69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6019" y="245658"/>
            <a:ext cx="61982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GENERALES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245658"/>
            <a:ext cx="2466975" cy="7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24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14036"/>
              </p:ext>
            </p:extLst>
          </p:nvPr>
        </p:nvGraphicFramePr>
        <p:xfrm>
          <a:off x="930858" y="2251877"/>
          <a:ext cx="10454065" cy="461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20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DIFERENCIA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(2017-2015)</a:t>
                      </a:r>
                    </a:p>
                    <a:p>
                      <a:pPr algn="ctr"/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8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7.40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6.84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10.51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+3.11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8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34.80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46.10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25.55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-9.25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8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32.80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37.59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26.50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-6.3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48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25.00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9.48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37.44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+12.44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30861" y="397066"/>
            <a:ext cx="6281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PARTICULARES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3"/>
            <a:ext cx="2466975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105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85709"/>
              </p:ext>
            </p:extLst>
          </p:nvPr>
        </p:nvGraphicFramePr>
        <p:xfrm>
          <a:off x="846161" y="2183645"/>
          <a:ext cx="10317710" cy="396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(2017-2015)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29.90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25.75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41.68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+11.78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50.10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56.22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35.68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-14.42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14.20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15.93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12.94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-1.26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5.90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2.10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9.69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+3.79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16962" y="473386"/>
            <a:ext cx="584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TÉCNICAS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8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547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6962" y="473386"/>
            <a:ext cx="584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8150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04" y="1970468"/>
            <a:ext cx="8178085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312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08162"/>
              </p:ext>
            </p:extLst>
          </p:nvPr>
        </p:nvGraphicFramePr>
        <p:xfrm>
          <a:off x="749006" y="2388360"/>
          <a:ext cx="11011079" cy="422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(2017-2015)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68.00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49.43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60.47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-7.53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21.00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26.81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19.51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-1.49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7.00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11.66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9.26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+2.26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609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12.11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10.76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+6.76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49007" y="72036"/>
            <a:ext cx="6437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 </a:t>
            </a: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ESTATAL</a:t>
            </a: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6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243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72840"/>
              </p:ext>
            </p:extLst>
          </p:nvPr>
        </p:nvGraphicFramePr>
        <p:xfrm>
          <a:off x="1009933" y="2388360"/>
          <a:ext cx="10555295" cy="449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67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DIFERENCIA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(2017-2015)</a:t>
                      </a:r>
                    </a:p>
                    <a:p>
                      <a:pPr algn="ctr"/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7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66.70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49.56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62.40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-4.3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67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23.90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27.41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19.46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-4.44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7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4.70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10.02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8.88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+4.18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67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4.60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13.01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9.28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+4.68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87136" y="335011"/>
            <a:ext cx="57553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TELESECUNDARIA</a:t>
            </a:r>
          </a:p>
          <a:p>
            <a:pPr algn="ctr"/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3"/>
            <a:ext cx="2466975" cy="7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403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09194"/>
              </p:ext>
            </p:extLst>
          </p:nvPr>
        </p:nvGraphicFramePr>
        <p:xfrm>
          <a:off x="734097" y="1770343"/>
          <a:ext cx="10811910" cy="475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2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2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460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DIFERENCIA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(2017-2015)</a:t>
                      </a:r>
                    </a:p>
                    <a:p>
                      <a:pPr algn="ctr"/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16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72.90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59.37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72.55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-0.35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16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19.60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25.31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15.69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-3.91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16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5.10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9.34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6.13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+1.03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16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2.40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5.98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5.63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+3.23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25894" y="385349"/>
            <a:ext cx="7030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GENERALES</a:t>
            </a:r>
          </a:p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7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683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61545"/>
              </p:ext>
            </p:extLst>
          </p:nvPr>
        </p:nvGraphicFramePr>
        <p:xfrm>
          <a:off x="982637" y="2306473"/>
          <a:ext cx="10556835" cy="404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3491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DIFERENCIA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(2017-2015)</a:t>
                      </a:r>
                    </a:p>
                    <a:p>
                      <a:pPr algn="ctr"/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37.10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28.62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34.12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-2.28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31.80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30.12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27.00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-4.8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17.10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19.11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15.81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-1.29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13.90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22.18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23.07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+9.17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89667" y="423985"/>
            <a:ext cx="64164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PARTICULARES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7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828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77398"/>
              </p:ext>
            </p:extLst>
          </p:nvPr>
        </p:nvGraphicFramePr>
        <p:xfrm>
          <a:off x="1132760" y="2019869"/>
          <a:ext cx="10112995" cy="439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2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8481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DIFERENCIA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(2017-2015)</a:t>
                      </a:r>
                    </a:p>
                    <a:p>
                      <a:pPr algn="ctr"/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3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76.30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62.27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74.16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-2.14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83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17.80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23.58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15.18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-2.62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83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3.80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8.31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5.84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+2.04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83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2.20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5.84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4.82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+2.62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17212" y="385349"/>
            <a:ext cx="63335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 TÉCNICAS</a:t>
            </a: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10" y="153922"/>
            <a:ext cx="1952646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118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32399" y="189037"/>
            <a:ext cx="87447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ESTATAL</a:t>
            </a:r>
          </a:p>
          <a:p>
            <a:pPr algn="ctr"/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487" t="39780" r="13311" b="15360"/>
          <a:stretch/>
        </p:blipFill>
        <p:spPr>
          <a:xfrm>
            <a:off x="297619" y="1828800"/>
            <a:ext cx="5858482" cy="41469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A980EE-D925-493C-96CD-A591C3B8D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54" t="37327" r="12077" b="15881"/>
          <a:stretch/>
        </p:blipFill>
        <p:spPr>
          <a:xfrm>
            <a:off x="6156101" y="1997612"/>
            <a:ext cx="5627078" cy="37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184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88108"/>
              </p:ext>
            </p:extLst>
          </p:nvPr>
        </p:nvGraphicFramePr>
        <p:xfrm>
          <a:off x="2389895" y="3938072"/>
          <a:ext cx="7970293" cy="211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1181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LENGUAJE Y COMUNICACIÓN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MATEMÁTICAS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9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5,943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5,904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11,847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20461" y="2916298"/>
            <a:ext cx="982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/>
          </a:p>
          <a:p>
            <a:r>
              <a:rPr lang="es-MX" sz="2400" b="1" dirty="0"/>
              <a:t>ALUMNOS QUE PRESENTARON LA EVALUACIÓN PLANEA SECUNDARIA 2017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058" y="194645"/>
            <a:ext cx="2469094" cy="804795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927279" y="597042"/>
            <a:ext cx="4945487" cy="19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Escuelas evaluadas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375042" y="999440"/>
            <a:ext cx="2099257" cy="142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186</a:t>
            </a:r>
          </a:p>
        </p:txBody>
      </p:sp>
    </p:spTree>
    <p:extLst>
      <p:ext uri="{BB962C8B-B14F-4D97-AF65-F5344CB8AC3E}">
        <p14:creationId xmlns:p14="http://schemas.microsoft.com/office/powerpoint/2010/main" val="25633729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81425" y="371475"/>
            <a:ext cx="57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NUEVO ESQUEMA DE APLICACIONES PLANEA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920" t="5062" r="7569" b="11840"/>
          <a:stretch/>
        </p:blipFill>
        <p:spPr>
          <a:xfrm>
            <a:off x="270456" y="371475"/>
            <a:ext cx="11256136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81425" y="371475"/>
            <a:ext cx="57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NUEVO ESQUEMA DE APLICACIONES PLANEA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14" t="4533" r="9054" b="5271"/>
          <a:stretch/>
        </p:blipFill>
        <p:spPr>
          <a:xfrm>
            <a:off x="464023" y="103030"/>
            <a:ext cx="10959537" cy="65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3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66" t="28830" r="1036" b="8319"/>
          <a:stretch/>
        </p:blipFill>
        <p:spPr>
          <a:xfrm>
            <a:off x="0" y="0"/>
            <a:ext cx="12182186" cy="63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61995" y="1234016"/>
          <a:ext cx="10620379" cy="444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399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/>
                        <a:t>Tercero de Preescolar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/>
                        <a:t>Sexto de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/>
                        <a:t>Tercero de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384">
                <a:tc>
                  <a:txBody>
                    <a:bodyPr/>
                    <a:lstStyle/>
                    <a:p>
                      <a:r>
                        <a:rPr lang="es-MX" dirty="0"/>
                        <a:t>Último</a:t>
                      </a:r>
                      <a:r>
                        <a:rPr lang="es-MX" baseline="0" dirty="0"/>
                        <a:t> de Media Superior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47725" y="5867400"/>
            <a:ext cx="933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Ofrece información anual al Sistema Educativo Nacional (SEN) con las evaluaciones del INEE.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47917" y="234997"/>
            <a:ext cx="709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prstClr val="black"/>
                </a:solidFill>
              </a:rPr>
              <a:t>ESQUEMA DE APLICACIONES PLANEA</a:t>
            </a:r>
          </a:p>
        </p:txBody>
      </p:sp>
    </p:spTree>
    <p:extLst>
      <p:ext uri="{BB962C8B-B14F-4D97-AF65-F5344CB8AC3E}">
        <p14:creationId xmlns:p14="http://schemas.microsoft.com/office/powerpoint/2010/main" val="408187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695267" y="706107"/>
            <a:ext cx="10882840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prueba correspondiente a Planea Educación Básica se aplica con el propósito de conocer en qué medida los estudiantes </a:t>
            </a:r>
            <a:r>
              <a:rPr lang="es-MX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logran dominar un conjunto de aprendizajes esenciales</a:t>
            </a:r>
            <a:r>
              <a:rPr lang="es-MX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término, tanto de la educación primaria como la de la educación secundaria, en dos campos de formación: Lenguaje y Comunicación (Comprensión Lectora) y Matemáticas. </a:t>
            </a:r>
          </a:p>
          <a:p>
            <a:pPr algn="just"/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27323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321972" y="476518"/>
            <a:ext cx="11449318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 se encuentra alineada a </a:t>
            </a:r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planes y programas de estudio</a:t>
            </a:r>
            <a:r>
              <a:rPr lang="es-MX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educación primaria y secundaria, las comparaciones válidas de resultados son únicamente las que realiza </a:t>
            </a:r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plantel contra sí mismo</a:t>
            </a:r>
            <a:r>
              <a:rPr lang="es-MX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son válidos los comparativos en diferentes escuelas de manera descontextualizada, ni aquellas que deriven en un juicio acerca de la calidad docente.</a:t>
            </a:r>
          </a:p>
          <a:p>
            <a:pPr algn="just"/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15727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193183" y="785611"/>
            <a:ext cx="11809927" cy="54476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principal objetivo de Planea Educación Básica 2017, es que </a:t>
            </a:r>
            <a:r>
              <a:rPr lang="es-MX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maestros</a:t>
            </a:r>
            <a:r>
              <a:rPr lang="es-MX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directores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supervisores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cuenten con una </a:t>
            </a: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evaluación que les permita obtener información acerca del logro alcanzado por los alumnos de cada centro escolar, al terminar el nivel educativo, permitiendo que el </a:t>
            </a: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colectivo reflexione 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las sesiones del </a:t>
            </a:r>
            <a:r>
              <a:rPr lang="es-MX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Técnico Escolar 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(CTE) acerca de estos resultados. De esta manera, se podrán detectar oportunamente áreas, temas o contenidos que requieren mayor atención y, con ello, enriquecer la intervención pedagógica establecida en la Ruta de Mejora de las escuelas.</a:t>
            </a:r>
          </a:p>
          <a:p>
            <a:pPr algn="just"/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75014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35436"/>
              </p:ext>
            </p:extLst>
          </p:nvPr>
        </p:nvGraphicFramePr>
        <p:xfrm>
          <a:off x="1629508" y="1239025"/>
          <a:ext cx="9319846" cy="48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490"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MX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estudiantes que se ubican en este nivel tienen un </a:t>
                      </a:r>
                      <a:r>
                        <a:rPr lang="es-MX" sz="2000" b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sobresaliente</a:t>
                      </a:r>
                      <a:r>
                        <a:rPr lang="es-MX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979"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Nivel</a:t>
                      </a:r>
                      <a:r>
                        <a:rPr lang="es-MX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2400" b="1" baseline="0" dirty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tienen un </a:t>
                      </a:r>
                      <a:r>
                        <a:rPr lang="es-MX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</a:t>
                      </a:r>
                      <a:r>
                        <a:rPr lang="es-MX" sz="2000" b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satisfactorio</a:t>
                      </a:r>
                      <a:r>
                        <a:rPr lang="es-MX" sz="20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775">
                <a:tc>
                  <a:txBody>
                    <a:bodyPr/>
                    <a:lstStyle/>
                    <a:p>
                      <a:pPr algn="ctr"/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tienen un </a:t>
                      </a:r>
                      <a:r>
                        <a:rPr lang="es-MX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apenas indispensable</a:t>
                      </a:r>
                      <a:r>
                        <a:rPr lang="es-MX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020">
                <a:tc>
                  <a:txBody>
                    <a:bodyPr/>
                    <a:lstStyle/>
                    <a:p>
                      <a:pPr algn="ctr"/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obtienen puntuaciones que representan un </a:t>
                      </a:r>
                      <a:r>
                        <a:rPr lang="es-MX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</a:t>
                      </a:r>
                      <a:r>
                        <a:rPr lang="es-MX" sz="2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insuficiente </a:t>
                      </a:r>
                      <a:r>
                        <a:rPr lang="es-MX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currículum, lo que refleja carencias fundamentales que dificultarán el aprendizaje futuro.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1"/>
          <p:cNvSpPr txBox="1"/>
          <p:nvPr/>
        </p:nvSpPr>
        <p:spPr>
          <a:xfrm>
            <a:off x="1717704" y="193050"/>
            <a:ext cx="777686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Descriptores genéricos del logro</a:t>
            </a:r>
          </a:p>
        </p:txBody>
      </p:sp>
      <p:sp>
        <p:nvSpPr>
          <p:cNvPr id="9" name="Flecha arriba 8"/>
          <p:cNvSpPr/>
          <p:nvPr/>
        </p:nvSpPr>
        <p:spPr>
          <a:xfrm>
            <a:off x="227276" y="1169930"/>
            <a:ext cx="1080120" cy="4896544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61911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1944709"/>
            <a:ext cx="8823779" cy="3639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2" y="624682"/>
            <a:ext cx="5852667" cy="688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754" y="388136"/>
            <a:ext cx="2469094" cy="13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5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74838"/>
              </p:ext>
            </p:extLst>
          </p:nvPr>
        </p:nvGraphicFramePr>
        <p:xfrm>
          <a:off x="614150" y="2652161"/>
          <a:ext cx="10863617" cy="391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(2017-2015)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08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29.00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21.60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33.40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+4.40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08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46.00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51.96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34.95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-11.05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08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18.00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21.90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15.74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-2.26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08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8.00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4.55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15.91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+7.91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1689" y="195218"/>
            <a:ext cx="61288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 </a:t>
            </a:r>
          </a:p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ESTATAL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493891"/>
            <a:ext cx="2466975" cy="7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698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86902"/>
              </p:ext>
            </p:extLst>
          </p:nvPr>
        </p:nvGraphicFramePr>
        <p:xfrm>
          <a:off x="791567" y="2361061"/>
          <a:ext cx="1039959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09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NIVEL DE LOGRO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(2017-2015)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88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35.60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24.50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39.54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>
                          <a:solidFill>
                            <a:schemeClr val="tx1"/>
                          </a:solidFill>
                        </a:rPr>
                        <a:t>+3.94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588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46.80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52.56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40.45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-6.35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88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15.00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18.37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11.11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-3.89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8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2.60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4.57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8.91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+6.31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35359" y="420267"/>
            <a:ext cx="6090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SECUNDARIA 2015/2016/2017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TELESECUNDARIA</a:t>
            </a:r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477296"/>
            <a:ext cx="24669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7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837</Words>
  <Application>Microsoft Office PowerPoint</Application>
  <PresentationFormat>Panorámica</PresentationFormat>
  <Paragraphs>367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Usuario</cp:lastModifiedBy>
  <cp:revision>66</cp:revision>
  <cp:lastPrinted>2018-02-02T15:10:49Z</cp:lastPrinted>
  <dcterms:created xsi:type="dcterms:W3CDTF">2016-10-04T20:34:58Z</dcterms:created>
  <dcterms:modified xsi:type="dcterms:W3CDTF">2018-02-02T15:27:10Z</dcterms:modified>
</cp:coreProperties>
</file>